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6" r:id="rId4"/>
    <p:sldId id="272" r:id="rId5"/>
    <p:sldId id="277" r:id="rId6"/>
    <p:sldId id="266" r:id="rId7"/>
    <p:sldId id="265" r:id="rId8"/>
    <p:sldId id="273" r:id="rId9"/>
    <p:sldId id="287" r:id="rId10"/>
    <p:sldId id="288" r:id="rId11"/>
    <p:sldId id="279" r:id="rId12"/>
    <p:sldId id="280" r:id="rId13"/>
    <p:sldId id="281" r:id="rId14"/>
    <p:sldId id="282" r:id="rId15"/>
    <p:sldId id="283" r:id="rId16"/>
    <p:sldId id="285" r:id="rId17"/>
    <p:sldId id="268" r:id="rId18"/>
    <p:sldId id="284" r:id="rId19"/>
    <p:sldId id="261" r:id="rId20"/>
    <p:sldId id="28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-101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Sheet1!$C$4:$G$4</c:f>
              <c:strCache>
                <c:ptCount val="5"/>
                <c:pt idx="0">
                  <c:v>TESTED</c:v>
                </c:pt>
                <c:pt idx="1">
                  <c:v>POSITIVE </c:v>
                </c:pt>
                <c:pt idx="2">
                  <c:v>GC</c:v>
                </c:pt>
                <c:pt idx="3">
                  <c:v>CT</c:v>
                </c:pt>
                <c:pt idx="4">
                  <c:v>GC/CT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442.0</c:v>
                </c:pt>
                <c:pt idx="1">
                  <c:v>110.0</c:v>
                </c:pt>
                <c:pt idx="2">
                  <c:v>82.0</c:v>
                </c:pt>
                <c:pt idx="3">
                  <c:v>42.0</c:v>
                </c:pt>
                <c:pt idx="4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039400"/>
        <c:axId val="-2120837208"/>
        <c:axId val="0"/>
      </c:bar3DChart>
      <c:catAx>
        <c:axId val="-21210394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837208"/>
        <c:crosses val="autoZero"/>
        <c:auto val="1"/>
        <c:lblAlgn val="ctr"/>
        <c:lblOffset val="100"/>
        <c:noMultiLvlLbl val="0"/>
      </c:catAx>
      <c:valAx>
        <c:axId val="-2120837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1039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Sheet2!$C$4:$G$4</c:f>
              <c:strCache>
                <c:ptCount val="5"/>
                <c:pt idx="0">
                  <c:v>16-18</c:v>
                </c:pt>
                <c:pt idx="1">
                  <c:v>18-20</c:v>
                </c:pt>
                <c:pt idx="2">
                  <c:v>20-22</c:v>
                </c:pt>
                <c:pt idx="3">
                  <c:v>22-24</c:v>
                </c:pt>
                <c:pt idx="4">
                  <c:v>&gt;25</c:v>
                </c:pt>
              </c:strCache>
            </c:strRef>
          </c:cat>
          <c:val>
            <c:numRef>
              <c:f>Sheet2!$C$5:$G$5</c:f>
              <c:numCache>
                <c:formatCode>General</c:formatCode>
                <c:ptCount val="5"/>
                <c:pt idx="0">
                  <c:v>12.0</c:v>
                </c:pt>
                <c:pt idx="1">
                  <c:v>24.0</c:v>
                </c:pt>
                <c:pt idx="2">
                  <c:v>35.0</c:v>
                </c:pt>
                <c:pt idx="3">
                  <c:v>27.0</c:v>
                </c:pt>
                <c:pt idx="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5056392"/>
        <c:axId val="-2115089000"/>
        <c:axId val="0"/>
      </c:bar3DChart>
      <c:catAx>
        <c:axId val="-21150563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089000"/>
        <c:crosses val="autoZero"/>
        <c:auto val="1"/>
        <c:lblAlgn val="ctr"/>
        <c:lblOffset val="100"/>
        <c:noMultiLvlLbl val="0"/>
      </c:catAx>
      <c:valAx>
        <c:axId val="-2115089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056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Sheet3!$D$4:$E$4</c:f>
              <c:strCache>
                <c:ptCount val="2"/>
                <c:pt idx="0">
                  <c:v>MARIED </c:v>
                </c:pt>
                <c:pt idx="1">
                  <c:v>SINGLE </c:v>
                </c:pt>
              </c:strCache>
            </c:strRef>
          </c:cat>
          <c:val>
            <c:numRef>
              <c:f>Sheet3!$D$5:$E$5</c:f>
              <c:numCache>
                <c:formatCode>General</c:formatCode>
                <c:ptCount val="2"/>
                <c:pt idx="0">
                  <c:v>27.0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53181749020503"/>
          <c:y val="0.36841909316169"/>
          <c:w val="0.137156415230705"/>
          <c:h val="0.35947701603506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C24D-94EB-E645-A7F0-5AA5B77F0CB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B4F1-0215-5448-8E84-628A72128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0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DFF308-C8D4-3141-8237-9CC1BF11710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slide below illustrates the high prevalence of STIs in this population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9695E7-0564-B648-95D9-DE0D2FBAE2B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F9BDB-2CB7-4550-A9B1-614009B3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1ADD40-652A-4AF8-92FE-2F1BBCE5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A08B9-55BB-4CB6-9FB0-BE31D3B6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1974AF-5567-4C56-B934-DF157375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A576F1-9DC3-4118-B2AA-F46206AA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0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3F323-232C-4062-A012-E4CC84D2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8315DF-0277-4E82-9E36-1D0F9CBC4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08513-A39F-427A-A8E1-52A8A78A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0DED6-1B96-416E-9351-7EAB18B3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75B1B-2C41-45BA-9D28-88874C95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A899AA-3994-4A4B-BF1D-9FDD17020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E3B3E0-6C02-446E-87DB-32FB40D45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F778F-1C54-412F-B4F5-38B92B07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32544-67AB-4D38-B3A5-A8388954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5B3D-5078-49DB-92B8-DEE38D10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0E65B-8454-463C-B82E-30B5C2F9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80EFD3-D756-48B7-91E4-A98C4687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13E75-1CC2-439A-B9DE-0BAC2C7C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9BE0A-23BD-4557-A8A1-7F3DACA5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906E4-D1AC-42F0-817F-C5DC4928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B5F6-6E21-47F2-9C52-5A5327F5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11AAFB-63EB-4538-9527-79D5ED6F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66955D-6612-4BC1-BC21-F348A7DF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037F-423B-48DC-BC8F-F546C876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C78603-2B6C-436A-A0D4-084AD3A0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3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16F88-AAEC-4311-B40E-A7BBDF2F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22F3F-2CFA-4FBC-804B-F73DAF5D4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F46CC8-F1F9-4346-BEB7-44BF1D51C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D35FB9-F2EE-4965-9857-1A431957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FB45B9-CA68-4D38-82E8-FCE8764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1A2BB9-0C04-49A2-B6CB-21A46745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0A22E-7ABA-4025-93C7-0180B60D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A2853D-ACD1-4634-AC2A-1531098D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BCF506-7D37-4F77-9630-F170A068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EE36E3-0C01-40FF-8A69-5FCF0E7F0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DE915E-AB80-43AD-AB12-6CBC8B21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3B2312-802F-4441-AB81-4DC33B83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E18272-2784-4B1A-A301-6A4FB770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84C40A-ACF8-4EF2-B024-7D45C23B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D6AA0-5219-4E9C-9F32-F7C0ABD5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54373F-96E8-4173-80BC-DDFE3E86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D58453-5677-4F08-9FC6-EC38B022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E2E2CA-293C-4EC5-9E92-03421FAF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7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290FD0-60AA-4A65-BD5D-A29B5232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69788D-4306-4BE3-B6E9-C5E88D7A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E4D4D5-587A-4FDA-94A8-1ABB77C0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5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ADFE3-A13D-4F00-9E43-7A891782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CB5BF5-E327-4B9E-9EFE-817025B7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679CA-C93B-4402-987C-05D47C001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2B452B-DA6F-4221-A079-A378EFE5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E2FF5-8B4A-4995-B0C7-E7B1F0E0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F6C024-EE2A-4BBC-BDD5-ECEF16AA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2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0265E-8AC6-4677-A89C-8B1BCA99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8DA775-B912-4602-8077-94EDBC808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7FD935-3A93-48A5-A722-996FCFBD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F2B0C3-EDB5-4591-B1CC-483875B0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C61B44-19CE-4DBB-895D-F4E43446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54FAB1-D112-4A43-9825-6E7C6969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87A103-A20D-4CEE-93F1-F5BC9188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17ADF0-E032-4192-9CEF-F2E3F078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B02B1-31A3-4CFA-965F-AA6F1FDE2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8A38-581D-4C83-B314-9231E3DE233F}" type="datetimeFigureOut">
              <a:rPr lang="en-GB" smtClean="0"/>
              <a:t>7/20/18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1D339D-E465-4B0E-9FE4-87185D14E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E38EE-EBCB-4ED6-AB3A-DACD4C1A4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A9DF-F27D-4D7D-B2C8-F7D2BF9A2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5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84523-7673-4124-846E-895EF78A9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PERSPECTIVES OF SEXUALLY TRANSMITTED DISEASES IN AFRICA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3676"/>
            <a:ext cx="9144000" cy="2374188"/>
          </a:xfrm>
        </p:spPr>
        <p:txBody>
          <a:bodyPr>
            <a:normAutofit/>
          </a:bodyPr>
          <a:lstStyle/>
          <a:p>
            <a:r>
              <a:rPr lang="en-US" dirty="0" smtClean="0"/>
              <a:t>Elizabeth Anne Bukusi </a:t>
            </a:r>
          </a:p>
          <a:p>
            <a:r>
              <a:rPr lang="en-US" dirty="0" smtClean="0"/>
              <a:t>Chief  Research  Officer </a:t>
            </a:r>
          </a:p>
          <a:p>
            <a:r>
              <a:rPr lang="en-US" dirty="0" smtClean="0"/>
              <a:t>Kenya Medical  Institute </a:t>
            </a:r>
          </a:p>
          <a:p>
            <a:r>
              <a:rPr lang="en-US" dirty="0" smtClean="0"/>
              <a:t>Research Professor ,  University of Washington </a:t>
            </a:r>
          </a:p>
        </p:txBody>
      </p:sp>
    </p:spTree>
    <p:extLst>
      <p:ext uri="{BB962C8B-B14F-4D97-AF65-F5344CB8AC3E}">
        <p14:creationId xmlns:p14="http://schemas.microsoft.com/office/powerpoint/2010/main" val="3433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4482"/>
              </p:ext>
            </p:extLst>
          </p:nvPr>
        </p:nvGraphicFramePr>
        <p:xfrm>
          <a:off x="1104390" y="1251509"/>
          <a:ext cx="9681814" cy="495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4" imgW="5473700" imgH="2730500" progId="Excel.Sheet.8">
                  <p:embed/>
                </p:oleObj>
              </mc:Choice>
              <mc:Fallback>
                <p:oleObj name="Chart" r:id="rId4" imgW="5473700" imgH="2730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90" y="1251509"/>
                        <a:ext cx="9681814" cy="4950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5574157" y="373255"/>
            <a:ext cx="254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STI/HIV prevalence</a:t>
            </a:r>
          </a:p>
        </p:txBody>
      </p:sp>
    </p:spTree>
    <p:extLst>
      <p:ext uri="{BB962C8B-B14F-4D97-AF65-F5344CB8AC3E}">
        <p14:creationId xmlns:p14="http://schemas.microsoft.com/office/powerpoint/2010/main" val="193217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STUDY – Kisumu Kenya 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Age 16-25</a:t>
            </a:r>
          </a:p>
          <a:p>
            <a:pPr lvl="0"/>
            <a:r>
              <a:rPr lang="en-US" sz="3600" dirty="0"/>
              <a:t>Able and willing to provide written informed consent </a:t>
            </a:r>
          </a:p>
          <a:p>
            <a:pPr lvl="0"/>
            <a:r>
              <a:rPr lang="en-US" sz="3600" dirty="0"/>
              <a:t>Recently sexually active (defined as having had vaginal intercourse at least once in the previous three months)</a:t>
            </a:r>
          </a:p>
          <a:p>
            <a:pPr lvl="0"/>
            <a:r>
              <a:rPr lang="en-US" sz="3600" dirty="0"/>
              <a:t>HIV uninfected based on negative HIV rapid tests, on the date of 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 PREVALENCE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50261"/>
              </p:ext>
            </p:extLst>
          </p:nvPr>
        </p:nvGraphicFramePr>
        <p:xfrm>
          <a:off x="589009" y="1199869"/>
          <a:ext cx="11043894" cy="47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25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DISRIBUTION BY AGE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73517"/>
              </p:ext>
            </p:extLst>
          </p:nvPr>
        </p:nvGraphicFramePr>
        <p:xfrm>
          <a:off x="644227" y="1770411"/>
          <a:ext cx="11007081" cy="456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7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MARITAL STATUS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097036"/>
              </p:ext>
            </p:extLst>
          </p:nvPr>
        </p:nvGraphicFramePr>
        <p:xfrm>
          <a:off x="865106" y="1402319"/>
          <a:ext cx="10764792" cy="521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0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Data</a:t>
            </a:r>
          </a:p>
          <a:p>
            <a:r>
              <a:rPr lang="en-US" sz="3600" dirty="0" smtClean="0"/>
              <a:t>Evidence based decision making </a:t>
            </a:r>
          </a:p>
          <a:p>
            <a:r>
              <a:rPr lang="en-US" sz="3600" dirty="0" smtClean="0"/>
              <a:t>Testing for STI’s</a:t>
            </a:r>
          </a:p>
          <a:p>
            <a:r>
              <a:rPr lang="en-US" sz="3600" dirty="0" smtClean="0"/>
              <a:t>Drug resistance testing</a:t>
            </a:r>
          </a:p>
          <a:p>
            <a:r>
              <a:rPr lang="en-US" sz="3600" dirty="0" smtClean="0"/>
              <a:t>Training of health care workers</a:t>
            </a:r>
          </a:p>
          <a:p>
            <a:r>
              <a:rPr lang="en-US" sz="3600" dirty="0" smtClean="0"/>
              <a:t>Health systems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 descr="G:\CURRENT CLIENT PROJECTS\Thomas Odeny\Images\5-02122014083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r="23116"/>
          <a:stretch>
            <a:fillRect/>
          </a:stretch>
        </p:blipFill>
        <p:spPr bwMode="auto">
          <a:xfrm>
            <a:off x="6129362" y="1343534"/>
            <a:ext cx="5669199" cy="50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6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3" y="2648541"/>
            <a:ext cx="4972715" cy="35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types of fishing boats on Lake Vic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38" y="846610"/>
            <a:ext cx="5925658" cy="43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362A06-1111-45E7-86AF-72FBDEF8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61937"/>
            <a:ext cx="95250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CURRENT CLIENT PROJECTS\Thomas Odeny\Images\20141121_trial_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3029"/>
          <a:stretch>
            <a:fillRect/>
          </a:stretch>
        </p:blipFill>
        <p:spPr bwMode="auto">
          <a:xfrm>
            <a:off x="2006308" y="1"/>
            <a:ext cx="7712320" cy="66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9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CCF150-3880-4255-AA01-1CED4842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93" y="515328"/>
            <a:ext cx="7933197" cy="60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E05A99-9FC8-4918-8F2B-69CED5BE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104" r="32977" b="-1"/>
          <a:stretch/>
        </p:blipFill>
        <p:spPr>
          <a:xfrm rot="5400000">
            <a:off x="-56482" y="56480"/>
            <a:ext cx="4254482" cy="4141519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F72F4033-C50A-4FBD-B938-BF626EC85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6788" r="541" b="29787"/>
          <a:stretch/>
        </p:blipFill>
        <p:spPr bwMode="auto">
          <a:xfrm>
            <a:off x="4128104" y="0"/>
            <a:ext cx="3752570" cy="366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D8A7DDE-F4D3-4B72-853A-D6046521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47180"/>
            <a:ext cx="4961542" cy="3710820"/>
          </a:xfrm>
        </p:spPr>
      </p:pic>
      <p:pic>
        <p:nvPicPr>
          <p:cNvPr id="5" name="Picture 4" descr="boda boda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8" y="3121874"/>
            <a:ext cx="4363114" cy="3736126"/>
          </a:xfrm>
          <a:prstGeom prst="rect">
            <a:avLst/>
          </a:prstGeom>
        </p:spPr>
      </p:pic>
      <p:pic>
        <p:nvPicPr>
          <p:cNvPr id="6" name="Picture 5" descr="fash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8" y="-1"/>
            <a:ext cx="4264482" cy="3110371"/>
          </a:xfrm>
          <a:prstGeom prst="rect">
            <a:avLst/>
          </a:prstGeom>
        </p:spPr>
      </p:pic>
      <p:pic>
        <p:nvPicPr>
          <p:cNvPr id="7" name="Picture 6" descr="arab 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3091966"/>
            <a:ext cx="3213100" cy="37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siliconafrica.com/wp-content/themes/directorypress/thumbs/farmer.jpg"/>
          <p:cNvPicPr>
            <a:picLocks noChangeAspect="1" noChangeArrowheads="1"/>
          </p:cNvPicPr>
          <p:nvPr/>
        </p:nvPicPr>
        <p:blipFill>
          <a:blip r:embed="rId2" cstate="screen"/>
          <a:srcRect l="12800" r="26400" b="6748"/>
          <a:stretch>
            <a:fillRect/>
          </a:stretch>
        </p:blipFill>
        <p:spPr bwMode="auto">
          <a:xfrm>
            <a:off x="2079934" y="484715"/>
            <a:ext cx="7933198" cy="5956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82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KEMRI</a:t>
            </a:r>
          </a:p>
          <a:p>
            <a:r>
              <a:rPr lang="en-US" dirty="0" smtClean="0"/>
              <a:t>RCTP </a:t>
            </a:r>
          </a:p>
          <a:p>
            <a:r>
              <a:rPr lang="en-US" dirty="0" smtClean="0"/>
              <a:t>NASCOP -  STI / Viral hepatitis task force </a:t>
            </a:r>
          </a:p>
          <a:p>
            <a:r>
              <a:rPr lang="en-US" dirty="0" smtClean="0"/>
              <a:t>Evelyn </a:t>
            </a:r>
            <a:r>
              <a:rPr lang="en-US" dirty="0" err="1" smtClean="0"/>
              <a:t>Ombati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Photos: courtesy –</a:t>
            </a:r>
          </a:p>
          <a:p>
            <a:pPr lvl="1"/>
            <a:r>
              <a:rPr lang="en-US" dirty="0" smtClean="0"/>
              <a:t> RCTP File photos </a:t>
            </a:r>
          </a:p>
          <a:p>
            <a:pPr lvl="1"/>
            <a:r>
              <a:rPr lang="en-US" dirty="0"/>
              <a:t>Shaun Bukusi </a:t>
            </a:r>
            <a:endParaRPr lang="en-US" dirty="0" smtClean="0"/>
          </a:p>
          <a:p>
            <a:pPr lvl="1"/>
            <a:r>
              <a:rPr lang="en-US" dirty="0" smtClean="0"/>
              <a:t>Google pictures 2018 July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3ACB7B-D42D-4BD2-A4E8-861EC18E1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09" y="1619601"/>
            <a:ext cx="5464254" cy="50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6F2BEC-E0E7-47F1-A47D-11032306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4" y="171172"/>
            <a:ext cx="4438996" cy="6686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20927A-E339-4C25-8AED-A4F99540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83" y="296393"/>
            <a:ext cx="4355869" cy="65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DE59D2-F554-489D-8FA9-159852E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" y="209203"/>
            <a:ext cx="10898909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STI’s in Africa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Up to 17</a:t>
            </a:r>
            <a:r>
              <a:rPr lang="en-US" sz="4800" dirty="0"/>
              <a:t>% of the total burden of disease. </a:t>
            </a:r>
            <a:endParaRPr lang="en-US" sz="4800" dirty="0" smtClean="0"/>
          </a:p>
          <a:p>
            <a:r>
              <a:rPr lang="en-US" sz="4800" dirty="0" err="1"/>
              <a:t>S</a:t>
            </a:r>
            <a:r>
              <a:rPr lang="en-US" sz="4800" dirty="0" err="1" smtClean="0"/>
              <a:t>yndromic</a:t>
            </a:r>
            <a:r>
              <a:rPr lang="en-US" sz="4800" dirty="0" smtClean="0"/>
              <a:t> approach </a:t>
            </a:r>
          </a:p>
          <a:p>
            <a:r>
              <a:rPr lang="en-US" sz="4800" dirty="0" smtClean="0"/>
              <a:t>Several </a:t>
            </a:r>
            <a:r>
              <a:rPr lang="en-US" sz="4800" dirty="0"/>
              <a:t>efficacious drugs are available </a:t>
            </a:r>
            <a:endParaRPr lang="en-US" sz="4800" dirty="0" smtClean="0"/>
          </a:p>
          <a:p>
            <a:r>
              <a:rPr lang="en-US" sz="4800" dirty="0" smtClean="0"/>
              <a:t>Drug resistance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18008-7869-46BF-B634-7839493C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7" y="0"/>
            <a:ext cx="4954385" cy="66770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89441"/>
            <a:ext cx="5181600" cy="470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Highest </a:t>
            </a:r>
            <a:r>
              <a:rPr lang="en-US" sz="5400" dirty="0"/>
              <a:t>rates of incident STIs have been reported for adolescents and young adults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2271B2-4197-4D79-B733-A143001F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0" t="25543" r="7802"/>
          <a:stretch/>
        </p:blipFill>
        <p:spPr>
          <a:xfrm>
            <a:off x="783184" y="417809"/>
            <a:ext cx="1005455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C884E9-A56A-4CA2-BF7F-ED532850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100_1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9725"/>
            <a:ext cx="93472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community - 2008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8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184</Words>
  <Application>Microsoft Macintosh PowerPoint</Application>
  <PresentationFormat>Custom</PresentationFormat>
  <Paragraphs>41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Chart</vt:lpstr>
      <vt:lpstr>PERSPECTIVES OF SEXUALLY TRANSMITTED DISEASES IN AFRICA </vt:lpstr>
      <vt:lpstr>PowerPoint Presentation</vt:lpstr>
      <vt:lpstr>PowerPoint Presentation</vt:lpstr>
      <vt:lpstr>PowerPoint Presentation</vt:lpstr>
      <vt:lpstr>STI’s in Africa </vt:lpstr>
      <vt:lpstr>PowerPoint Presentation</vt:lpstr>
      <vt:lpstr>PowerPoint Presentation</vt:lpstr>
      <vt:lpstr>PowerPoint Presentation</vt:lpstr>
      <vt:lpstr>Fishing community - 2008</vt:lpstr>
      <vt:lpstr>PowerPoint Presentation</vt:lpstr>
      <vt:lpstr>The POWER STUDY – Kisumu Kenya -2018</vt:lpstr>
      <vt:lpstr>STI PREVALENCE</vt:lpstr>
      <vt:lpstr> DISRIBUTION BY AGE </vt:lpstr>
      <vt:lpstr>MARITAL STATUS</vt:lpstr>
      <vt:lpstr>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faces</dc:title>
  <dc:creator>Shaun Bukusi</dc:creator>
  <cp:lastModifiedBy>Prof. E Bukusi</cp:lastModifiedBy>
  <cp:revision>21</cp:revision>
  <dcterms:created xsi:type="dcterms:W3CDTF">2018-07-20T09:19:41Z</dcterms:created>
  <dcterms:modified xsi:type="dcterms:W3CDTF">2018-07-21T05:30:15Z</dcterms:modified>
</cp:coreProperties>
</file>